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Roboto"/>
      <p:regular r:id="rId7"/>
      <p:bold r:id="rId8"/>
      <p:italic r:id="rId9"/>
      <p:boldItalic r:id="rId10"/>
    </p:embeddedFont>
    <p:embeddedFont>
      <p:font typeface="Lexend Deca"/>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LexendDeca-regular.fntdata"/><Relationship Id="rId10" Type="http://schemas.openxmlformats.org/officeDocument/2006/relationships/font" Target="fonts/Roboto-boldItalic.fntdata"/><Relationship Id="rId12" Type="http://schemas.openxmlformats.org/officeDocument/2006/relationships/font" Target="fonts/LexendDeca-bold.fntdata"/><Relationship Id="rId9"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088c5bf3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1088c5bf34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2286000" y="1934729"/>
            <a:ext cx="4572000" cy="48480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br>
              <a:rPr lang="en-GB"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p:txBody>
      </p:sp>
      <p:sp>
        <p:nvSpPr>
          <p:cNvPr id="55" name="Google Shape;55;p13"/>
          <p:cNvSpPr/>
          <p:nvPr/>
        </p:nvSpPr>
        <p:spPr>
          <a:xfrm>
            <a:off x="60500" y="3968250"/>
            <a:ext cx="2779200" cy="1086000"/>
          </a:xfrm>
          <a:prstGeom prst="rect">
            <a:avLst/>
          </a:prstGeom>
          <a:solidFill>
            <a:srgbClr val="A2C4C9"/>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rtl="0" algn="ctr">
              <a:spcBef>
                <a:spcPts val="0"/>
              </a:spcBef>
              <a:spcAft>
                <a:spcPts val="0"/>
              </a:spcAft>
              <a:buClr>
                <a:schemeClr val="dk1"/>
              </a:buClr>
              <a:buFont typeface="Arial"/>
              <a:buNone/>
            </a:pPr>
            <a:r>
              <a:rPr lang="en-GB" sz="1300" u="sng">
                <a:solidFill>
                  <a:schemeClr val="dk1"/>
                </a:solidFill>
                <a:latin typeface="Lexend Deca"/>
                <a:ea typeface="Lexend Deca"/>
                <a:cs typeface="Lexend Deca"/>
                <a:sym typeface="Lexend Deca"/>
              </a:rPr>
              <a:t>PSHE</a:t>
            </a:r>
            <a:r>
              <a:rPr lang="en-GB" sz="1300">
                <a:solidFill>
                  <a:schemeClr val="dk1"/>
                </a:solidFill>
                <a:latin typeface="Lexend Deca"/>
                <a:ea typeface="Lexend Deca"/>
                <a:cs typeface="Lexend Deca"/>
                <a:sym typeface="Lexend Deca"/>
              </a:rPr>
              <a:t> </a:t>
            </a:r>
            <a:endParaRPr sz="1100">
              <a:solidFill>
                <a:schemeClr val="dk1"/>
              </a:solidFill>
              <a:latin typeface="Lexend Deca"/>
              <a:ea typeface="Lexend Deca"/>
              <a:cs typeface="Lexend Deca"/>
              <a:sym typeface="Lexend Deca"/>
            </a:endParaRPr>
          </a:p>
          <a:p>
            <a:pPr indent="0" lvl="0" marL="0" rtl="0" algn="l">
              <a:spcBef>
                <a:spcPts val="0"/>
              </a:spcBef>
              <a:spcAft>
                <a:spcPts val="0"/>
              </a:spcAft>
              <a:buClr>
                <a:schemeClr val="dk1"/>
              </a:buClr>
              <a:buFont typeface="Arial"/>
              <a:buNone/>
            </a:pPr>
            <a:r>
              <a:rPr lang="en-GB" sz="1100">
                <a:solidFill>
                  <a:schemeClr val="dk1"/>
                </a:solidFill>
                <a:latin typeface="Lexend Deca"/>
                <a:ea typeface="Lexend Deca"/>
                <a:cs typeface="Lexend Deca"/>
                <a:sym typeface="Lexend Deca"/>
              </a:rPr>
              <a:t>This term we will be focusing on ‘Being Me in My World’. We will have lots of discussions based on our emotions, wellbeing and class community.   </a:t>
            </a:r>
            <a:endParaRPr sz="1100">
              <a:solidFill>
                <a:schemeClr val="dk1"/>
              </a:solidFill>
              <a:latin typeface="Lexend Deca"/>
              <a:ea typeface="Lexend Deca"/>
              <a:cs typeface="Lexend Deca"/>
              <a:sym typeface="Lexend Deca"/>
            </a:endParaRPr>
          </a:p>
        </p:txBody>
      </p:sp>
      <p:sp>
        <p:nvSpPr>
          <p:cNvPr id="56" name="Google Shape;56;p13"/>
          <p:cNvSpPr/>
          <p:nvPr/>
        </p:nvSpPr>
        <p:spPr>
          <a:xfrm>
            <a:off x="3857625" y="811679"/>
            <a:ext cx="4572000" cy="48480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br>
              <a:rPr lang="en-GB"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p:txBody>
      </p:sp>
      <p:sp>
        <p:nvSpPr>
          <p:cNvPr id="57" name="Google Shape;57;p13"/>
          <p:cNvSpPr/>
          <p:nvPr/>
        </p:nvSpPr>
        <p:spPr>
          <a:xfrm>
            <a:off x="6282800" y="3533600"/>
            <a:ext cx="2789700" cy="1521000"/>
          </a:xfrm>
          <a:prstGeom prst="rect">
            <a:avLst/>
          </a:prstGeom>
          <a:solidFill>
            <a:srgbClr val="EA9999"/>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PE</a:t>
            </a:r>
            <a:r>
              <a:rPr lang="en-GB" sz="1300">
                <a:solidFill>
                  <a:schemeClr val="dk1"/>
                </a:solidFill>
                <a:latin typeface="Comic Sans MS"/>
                <a:ea typeface="Comic Sans MS"/>
                <a:cs typeface="Comic Sans MS"/>
                <a:sym typeface="Comic Sans MS"/>
              </a:rPr>
              <a:t> </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rPr lang="en-GB" sz="1100">
                <a:solidFill>
                  <a:schemeClr val="dk1"/>
                </a:solidFill>
                <a:latin typeface="Lexend Deca"/>
                <a:ea typeface="Lexend Deca"/>
                <a:cs typeface="Lexend Deca"/>
                <a:sym typeface="Lexend Deca"/>
              </a:rPr>
              <a:t>In Term 1 we will be developing our netball skills, such as controlling equipment, catching and throwing balls. In Term 2 we will be learning the skills needed for Tag Rugby , such as defending and tackling and different running styles.   </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3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b="1" i="0" sz="1200">
              <a:solidFill>
                <a:srgbClr val="FFFFFF"/>
              </a:solidFill>
              <a:latin typeface="Calibri"/>
              <a:ea typeface="Calibri"/>
              <a:cs typeface="Calibri"/>
              <a:sym typeface="Calibri"/>
            </a:endParaRPr>
          </a:p>
          <a:p>
            <a:pPr indent="0" lvl="0" marL="0" marR="0" rtl="0" algn="l">
              <a:spcBef>
                <a:spcPts val="0"/>
              </a:spcBef>
              <a:spcAft>
                <a:spcPts val="0"/>
              </a:spcAft>
              <a:buNone/>
            </a:pPr>
            <a:r>
              <a:t/>
            </a:r>
            <a:endParaRPr b="1" sz="1200">
              <a:solidFill>
                <a:srgbClr val="333333"/>
              </a:solidFill>
              <a:latin typeface="Calibri"/>
              <a:ea typeface="Calibri"/>
              <a:cs typeface="Calibri"/>
              <a:sym typeface="Calibri"/>
            </a:endParaRPr>
          </a:p>
          <a:p>
            <a:pPr indent="0" lvl="0" marL="0" marR="0" rtl="0" algn="l">
              <a:spcBef>
                <a:spcPts val="0"/>
              </a:spcBef>
              <a:spcAft>
                <a:spcPts val="0"/>
              </a:spcAft>
              <a:buNone/>
            </a:pPr>
            <a:r>
              <a:t/>
            </a:r>
            <a:endParaRPr b="0" sz="1100">
              <a:solidFill>
                <a:schemeClr val="dk1"/>
              </a:solidFill>
              <a:latin typeface="Calibri"/>
              <a:ea typeface="Calibri"/>
              <a:cs typeface="Calibri"/>
              <a:sym typeface="Calibri"/>
            </a:endParaRPr>
          </a:p>
        </p:txBody>
      </p:sp>
      <p:sp>
        <p:nvSpPr>
          <p:cNvPr id="58" name="Google Shape;58;p13"/>
          <p:cNvSpPr/>
          <p:nvPr/>
        </p:nvSpPr>
        <p:spPr>
          <a:xfrm>
            <a:off x="2850350" y="84625"/>
            <a:ext cx="3443100" cy="1086000"/>
          </a:xfrm>
          <a:prstGeom prst="rect">
            <a:avLst/>
          </a:prstGeom>
          <a:solidFill>
            <a:srgbClr val="DD7E6B"/>
          </a:solid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b="1" lang="en-GB" sz="1600" u="sng">
                <a:solidFill>
                  <a:schemeClr val="dk1"/>
                </a:solidFill>
                <a:latin typeface="Lexend Deca"/>
                <a:ea typeface="Lexend Deca"/>
                <a:cs typeface="Lexend Deca"/>
                <a:sym typeface="Lexend Deca"/>
              </a:rPr>
              <a:t>Donaldson</a:t>
            </a:r>
            <a:r>
              <a:rPr b="1" lang="en-GB" sz="1600" u="sng">
                <a:solidFill>
                  <a:schemeClr val="dk1"/>
                </a:solidFill>
                <a:latin typeface="Lexend Deca"/>
                <a:ea typeface="Lexend Deca"/>
                <a:cs typeface="Lexend Deca"/>
                <a:sym typeface="Lexend Deca"/>
              </a:rPr>
              <a:t> Class - Term 1 &amp; 2</a:t>
            </a:r>
            <a:endParaRPr b="1" sz="900">
              <a:latin typeface="Lexend Deca"/>
              <a:ea typeface="Lexend Deca"/>
              <a:cs typeface="Lexend Deca"/>
              <a:sym typeface="Lexend Deca"/>
            </a:endParaRPr>
          </a:p>
          <a:p>
            <a:pPr indent="0" lvl="0" marL="0" marR="0" rtl="0" algn="l">
              <a:spcBef>
                <a:spcPts val="0"/>
              </a:spcBef>
              <a:spcAft>
                <a:spcPts val="0"/>
              </a:spcAft>
              <a:buNone/>
            </a:pPr>
            <a:r>
              <a:t/>
            </a:r>
            <a:endParaRPr sz="1200" u="sng">
              <a:solidFill>
                <a:schemeClr val="dk1"/>
              </a:solidFill>
              <a:latin typeface="Lexend Deca"/>
              <a:ea typeface="Lexend Deca"/>
              <a:cs typeface="Lexend Deca"/>
              <a:sym typeface="Lexend Deca"/>
            </a:endParaRPr>
          </a:p>
          <a:p>
            <a:pPr indent="0" lvl="0" marL="0" marR="0" rtl="0" algn="l">
              <a:spcBef>
                <a:spcPts val="0"/>
              </a:spcBef>
              <a:spcAft>
                <a:spcPts val="0"/>
              </a:spcAft>
              <a:buNone/>
            </a:pPr>
            <a:r>
              <a:rPr lang="en-GB" sz="1200" u="sng">
                <a:solidFill>
                  <a:schemeClr val="dk1"/>
                </a:solidFill>
                <a:latin typeface="Lexend Deca"/>
                <a:ea typeface="Lexend Deca"/>
                <a:cs typeface="Lexend Deca"/>
                <a:sym typeface="Lexend Deca"/>
              </a:rPr>
              <a:t>Key Question: </a:t>
            </a:r>
            <a:r>
              <a:rPr lang="en-GB" sz="1200">
                <a:solidFill>
                  <a:srgbClr val="1F1F1F"/>
                </a:solidFill>
                <a:latin typeface="Lexend Deca"/>
                <a:ea typeface="Lexend Deca"/>
                <a:cs typeface="Lexend Deca"/>
                <a:sym typeface="Lexend Deca"/>
              </a:rPr>
              <a:t>What makes where we live      </a:t>
            </a:r>
            <a:endParaRPr sz="1200">
              <a:solidFill>
                <a:srgbClr val="1F1F1F"/>
              </a:solidFill>
              <a:latin typeface="Lexend Deca"/>
              <a:ea typeface="Lexend Deca"/>
              <a:cs typeface="Lexend Deca"/>
              <a:sym typeface="Lexend Deca"/>
            </a:endParaRPr>
          </a:p>
          <a:p>
            <a:pPr indent="0" lvl="0" marL="0" marR="0" rtl="0" algn="l">
              <a:spcBef>
                <a:spcPts val="0"/>
              </a:spcBef>
              <a:spcAft>
                <a:spcPts val="0"/>
              </a:spcAft>
              <a:buNone/>
            </a:pPr>
            <a:r>
              <a:rPr lang="en-GB" sz="1200">
                <a:solidFill>
                  <a:srgbClr val="1F1F1F"/>
                </a:solidFill>
                <a:latin typeface="Lexend Deca"/>
                <a:ea typeface="Lexend Deca"/>
                <a:cs typeface="Lexend Deca"/>
                <a:sym typeface="Lexend Deca"/>
              </a:rPr>
              <a:t>                         special? </a:t>
            </a:r>
            <a:endParaRPr sz="1200" u="sng">
              <a:solidFill>
                <a:srgbClr val="1F1F1F"/>
              </a:solidFill>
              <a:latin typeface="Lexend Deca"/>
              <a:ea typeface="Lexend Deca"/>
              <a:cs typeface="Lexend Deca"/>
              <a:sym typeface="Lexend Deca"/>
            </a:endParaRPr>
          </a:p>
          <a:p>
            <a:pPr indent="0" lvl="0" marL="0" marR="0" rtl="0" algn="l">
              <a:spcBef>
                <a:spcPts val="0"/>
              </a:spcBef>
              <a:spcAft>
                <a:spcPts val="0"/>
              </a:spcAft>
              <a:buNone/>
            </a:pPr>
            <a:r>
              <a:rPr lang="en-GB" sz="1200" u="sng">
                <a:solidFill>
                  <a:schemeClr val="dk1"/>
                </a:solidFill>
                <a:latin typeface="Lexend Deca"/>
                <a:ea typeface="Lexend Deca"/>
                <a:cs typeface="Lexend Deca"/>
                <a:sym typeface="Lexend Deca"/>
              </a:rPr>
              <a:t>Concepts:</a:t>
            </a:r>
            <a:r>
              <a:rPr lang="en-GB" sz="1200">
                <a:solidFill>
                  <a:schemeClr val="dk1"/>
                </a:solidFill>
                <a:latin typeface="Lexend Deca"/>
                <a:ea typeface="Lexend Deca"/>
                <a:cs typeface="Lexend Deca"/>
                <a:sym typeface="Lexend Deca"/>
              </a:rPr>
              <a:t> Identity, Belonging, Change.  </a:t>
            </a:r>
            <a:endParaRPr sz="1200">
              <a:solidFill>
                <a:srgbClr val="FF0000"/>
              </a:solidFill>
              <a:latin typeface="Lexend Deca"/>
              <a:ea typeface="Lexend Deca"/>
              <a:cs typeface="Lexend Deca"/>
              <a:sym typeface="Lexend Deca"/>
            </a:endParaRPr>
          </a:p>
          <a:p>
            <a:pPr indent="0" lvl="0" marL="0" rtl="0" algn="l">
              <a:spcBef>
                <a:spcPts val="0"/>
              </a:spcBef>
              <a:spcAft>
                <a:spcPts val="0"/>
              </a:spcAft>
              <a:buClr>
                <a:schemeClr val="dk1"/>
              </a:buClr>
              <a:buSzPts val="1100"/>
              <a:buFont typeface="Arial"/>
              <a:buNone/>
            </a:pPr>
            <a:r>
              <a:t/>
            </a:r>
            <a:endParaRPr>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b="0" sz="1500">
              <a:solidFill>
                <a:schemeClr val="dk1"/>
              </a:solidFill>
              <a:latin typeface="Calibri"/>
              <a:ea typeface="Calibri"/>
              <a:cs typeface="Calibri"/>
              <a:sym typeface="Calibri"/>
            </a:endParaRPr>
          </a:p>
        </p:txBody>
      </p:sp>
      <p:sp>
        <p:nvSpPr>
          <p:cNvPr id="59" name="Google Shape;59;p13"/>
          <p:cNvSpPr/>
          <p:nvPr/>
        </p:nvSpPr>
        <p:spPr>
          <a:xfrm>
            <a:off x="6288050" y="2342225"/>
            <a:ext cx="2779200" cy="1191300"/>
          </a:xfrm>
          <a:prstGeom prst="rect">
            <a:avLst/>
          </a:prstGeom>
          <a:solidFill>
            <a:srgbClr val="D9D2E9"/>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rtl="0" algn="ctr">
              <a:spcBef>
                <a:spcPts val="0"/>
              </a:spcBef>
              <a:spcAft>
                <a:spcPts val="0"/>
              </a:spcAft>
              <a:buClr>
                <a:schemeClr val="dk1"/>
              </a:buClr>
              <a:buFont typeface="Arial"/>
              <a:buNone/>
            </a:pPr>
            <a:r>
              <a:rPr lang="en-GB" sz="1300" u="sng">
                <a:solidFill>
                  <a:schemeClr val="dk1"/>
                </a:solidFill>
                <a:latin typeface="Lexend Deca"/>
                <a:ea typeface="Lexend Deca"/>
                <a:cs typeface="Lexend Deca"/>
                <a:sym typeface="Lexend Deca"/>
              </a:rPr>
              <a:t>MATHS</a:t>
            </a:r>
            <a:endParaRPr sz="1300" u="sng">
              <a:solidFill>
                <a:schemeClr val="dk1"/>
              </a:solidFill>
              <a:latin typeface="Lexend Deca"/>
              <a:ea typeface="Lexend Deca"/>
              <a:cs typeface="Lexend Deca"/>
              <a:sym typeface="Lexend Deca"/>
            </a:endParaRPr>
          </a:p>
          <a:p>
            <a:pPr indent="0" lvl="0" marL="0" rtl="0" algn="l">
              <a:spcBef>
                <a:spcPts val="0"/>
              </a:spcBef>
              <a:spcAft>
                <a:spcPts val="0"/>
              </a:spcAft>
              <a:buSzPts val="1100"/>
              <a:buNone/>
            </a:pPr>
            <a:r>
              <a:rPr lang="en-GB" sz="1100">
                <a:solidFill>
                  <a:schemeClr val="dk1"/>
                </a:solidFill>
                <a:latin typeface="Lexend Deca"/>
                <a:ea typeface="Lexend Deca"/>
                <a:cs typeface="Lexend Deca"/>
                <a:sym typeface="Lexend Deca"/>
              </a:rPr>
              <a:t>We will be learning about numbers to 10, addition and Subtraction within 10 . Exploring shapes and patterns. Followed by numbers to 20, addition and subtraction within 20. </a:t>
            </a:r>
            <a:endParaRPr sz="1100">
              <a:solidFill>
                <a:schemeClr val="dk1"/>
              </a:solidFill>
              <a:latin typeface="Lexend Deca"/>
              <a:ea typeface="Lexend Deca"/>
              <a:cs typeface="Lexend Deca"/>
              <a:sym typeface="Lexend Deca"/>
            </a:endParaRPr>
          </a:p>
        </p:txBody>
      </p:sp>
      <p:sp>
        <p:nvSpPr>
          <p:cNvPr id="60" name="Google Shape;60;p13"/>
          <p:cNvSpPr/>
          <p:nvPr/>
        </p:nvSpPr>
        <p:spPr>
          <a:xfrm>
            <a:off x="2850450" y="1170625"/>
            <a:ext cx="3443100" cy="1521000"/>
          </a:xfrm>
          <a:prstGeom prst="rect">
            <a:avLst/>
          </a:prstGeom>
          <a:solidFill>
            <a:srgbClr val="CFE2F3"/>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WOW MOMENTS</a:t>
            </a:r>
            <a:endParaRPr sz="1300" u="sng">
              <a:solidFill>
                <a:schemeClr val="dk1"/>
              </a:solidFill>
              <a:latin typeface="Lexend Deca"/>
              <a:ea typeface="Lexend Deca"/>
              <a:cs typeface="Lexend Deca"/>
              <a:sym typeface="Lexend Deca"/>
            </a:endParaRPr>
          </a:p>
          <a:p>
            <a:pPr indent="0" lvl="0" marL="0" marR="0" rtl="0" algn="ctr">
              <a:spcBef>
                <a:spcPts val="0"/>
              </a:spcBef>
              <a:spcAft>
                <a:spcPts val="0"/>
              </a:spcAft>
              <a:buNone/>
            </a:pPr>
            <a:r>
              <a:t/>
            </a:r>
            <a:endParaRPr sz="1300" u="sng">
              <a:solidFill>
                <a:schemeClr val="dk1"/>
              </a:solidFill>
              <a:latin typeface="Lexend Deca"/>
              <a:ea typeface="Lexend Deca"/>
              <a:cs typeface="Lexend Deca"/>
              <a:sym typeface="Lexend Deca"/>
            </a:endParaRPr>
          </a:p>
          <a:p>
            <a:pPr indent="-298450" lvl="0" marL="457200" marR="0" rtl="0" algn="l">
              <a:spcBef>
                <a:spcPts val="0"/>
              </a:spcBef>
              <a:spcAft>
                <a:spcPts val="0"/>
              </a:spcAft>
              <a:buClr>
                <a:schemeClr val="dk1"/>
              </a:buClr>
              <a:buSzPts val="1100"/>
              <a:buFont typeface="Lexend Deca"/>
              <a:buChar char="●"/>
            </a:pPr>
            <a:r>
              <a:rPr lang="en-GB" sz="1100">
                <a:solidFill>
                  <a:schemeClr val="dk1"/>
                </a:solidFill>
                <a:latin typeface="Lexend Deca"/>
                <a:ea typeface="Lexend Deca"/>
                <a:cs typeface="Lexend Deca"/>
                <a:sym typeface="Lexend Deca"/>
              </a:rPr>
              <a:t>A letter from Mummy Pig asking for our help to warn people in Fairy Tale Land of the Big Bad Wolf. </a:t>
            </a:r>
            <a:endParaRPr sz="1100">
              <a:solidFill>
                <a:schemeClr val="dk1"/>
              </a:solidFill>
              <a:latin typeface="Lexend Deca"/>
              <a:ea typeface="Lexend Deca"/>
              <a:cs typeface="Lexend Deca"/>
              <a:sym typeface="Lexend Deca"/>
            </a:endParaRPr>
          </a:p>
          <a:p>
            <a:pPr indent="-298450" lvl="0" marL="457200" marR="0" rtl="0" algn="l">
              <a:spcBef>
                <a:spcPts val="0"/>
              </a:spcBef>
              <a:spcAft>
                <a:spcPts val="0"/>
              </a:spcAft>
              <a:buClr>
                <a:schemeClr val="dk1"/>
              </a:buClr>
              <a:buSzPts val="1100"/>
              <a:buFont typeface="Lexend Deca"/>
              <a:buChar char="●"/>
            </a:pPr>
            <a:r>
              <a:rPr lang="en-GB" sz="1100">
                <a:solidFill>
                  <a:schemeClr val="dk1"/>
                </a:solidFill>
                <a:latin typeface="Lexend Deca"/>
                <a:ea typeface="Lexend Deca"/>
                <a:cs typeface="Lexend Deca"/>
                <a:sym typeface="Lexend Deca"/>
              </a:rPr>
              <a:t>Autumn walk exploring seasons.</a:t>
            </a:r>
            <a:endParaRPr sz="1100">
              <a:solidFill>
                <a:schemeClr val="dk1"/>
              </a:solidFill>
              <a:latin typeface="Lexend Deca"/>
              <a:ea typeface="Lexend Deca"/>
              <a:cs typeface="Lexend Deca"/>
              <a:sym typeface="Lexend Deca"/>
            </a:endParaRPr>
          </a:p>
          <a:p>
            <a:pPr indent="-298450" lvl="0" marL="457200" marR="0" rtl="0" algn="l">
              <a:spcBef>
                <a:spcPts val="0"/>
              </a:spcBef>
              <a:spcAft>
                <a:spcPts val="0"/>
              </a:spcAft>
              <a:buClr>
                <a:schemeClr val="dk1"/>
              </a:buClr>
              <a:buSzPts val="1100"/>
              <a:buFont typeface="Lexend Deca"/>
              <a:buChar char="●"/>
            </a:pPr>
            <a:r>
              <a:rPr lang="en-GB" sz="1100">
                <a:solidFill>
                  <a:schemeClr val="dk1"/>
                </a:solidFill>
                <a:latin typeface="Lexend Deca"/>
                <a:ea typeface="Lexend Deca"/>
                <a:cs typeface="Lexend Deca"/>
                <a:sym typeface="Lexend Deca"/>
              </a:rPr>
              <a:t>Expert visit from Smarden Heritage Centre. </a:t>
            </a:r>
            <a:endParaRPr b="1" sz="1300">
              <a:solidFill>
                <a:srgbClr val="1F1F1F"/>
              </a:solidFill>
              <a:highlight>
                <a:srgbClr val="FFFFFF"/>
              </a:highlight>
              <a:latin typeface="Roboto"/>
              <a:ea typeface="Roboto"/>
              <a:cs typeface="Roboto"/>
              <a:sym typeface="Roboto"/>
            </a:endParaRPr>
          </a:p>
          <a:p>
            <a:pPr indent="0" lvl="0" marL="0" marR="0" rtl="0" algn="l">
              <a:spcBef>
                <a:spcPts val="0"/>
              </a:spcBef>
              <a:spcAft>
                <a:spcPts val="0"/>
              </a:spcAft>
              <a:buNone/>
            </a:pPr>
            <a:r>
              <a:t/>
            </a:r>
            <a:endParaRPr sz="1100">
              <a:solidFill>
                <a:schemeClr val="dk1"/>
              </a:solidFill>
              <a:latin typeface="Lexend Deca"/>
              <a:ea typeface="Lexend Deca"/>
              <a:cs typeface="Lexend Deca"/>
              <a:sym typeface="Lexend Deca"/>
            </a:endParaRPr>
          </a:p>
        </p:txBody>
      </p:sp>
      <p:sp>
        <p:nvSpPr>
          <p:cNvPr id="61" name="Google Shape;61;p13"/>
          <p:cNvSpPr/>
          <p:nvPr/>
        </p:nvSpPr>
        <p:spPr>
          <a:xfrm>
            <a:off x="60600" y="84625"/>
            <a:ext cx="2789700" cy="2110800"/>
          </a:xfrm>
          <a:prstGeom prst="rect">
            <a:avLst/>
          </a:prstGeom>
          <a:solidFill>
            <a:srgbClr val="F9CB9C"/>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TOPIC </a:t>
            </a:r>
            <a:endParaRPr sz="1300" u="sng">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300" u="sng">
              <a:solidFill>
                <a:schemeClr val="dk1"/>
              </a:solidFill>
              <a:latin typeface="Lexend Deca"/>
              <a:ea typeface="Lexend Deca"/>
              <a:cs typeface="Lexend Deca"/>
              <a:sym typeface="Lexend Deca"/>
            </a:endParaRPr>
          </a:p>
          <a:p>
            <a:pPr indent="0" lvl="0" marL="0" marR="0" rtl="0" algn="l">
              <a:spcBef>
                <a:spcPts val="0"/>
              </a:spcBef>
              <a:spcAft>
                <a:spcPts val="0"/>
              </a:spcAft>
              <a:buNone/>
            </a:pPr>
            <a:r>
              <a:rPr lang="en-GB" sz="1100">
                <a:solidFill>
                  <a:schemeClr val="dk1"/>
                </a:solidFill>
                <a:latin typeface="Lexend Deca"/>
                <a:ea typeface="Lexend Deca"/>
                <a:cs typeface="Lexend Deca"/>
                <a:sym typeface="Lexend Deca"/>
              </a:rPr>
              <a:t>History - We are exploring all about our village Smarden! Learning about the similarities and differences since 1950’s.</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rPr lang="en-GB" sz="1100">
                <a:solidFill>
                  <a:schemeClr val="dk1"/>
                </a:solidFill>
                <a:latin typeface="Lexend Deca"/>
                <a:ea typeface="Lexend Deca"/>
                <a:cs typeface="Lexend Deca"/>
                <a:sym typeface="Lexend Deca"/>
              </a:rPr>
              <a:t>Geography - We will be exploring the UK within Geography support our History unit.  </a:t>
            </a:r>
            <a:endParaRPr b="0"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3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300">
              <a:solidFill>
                <a:schemeClr val="dk1"/>
              </a:solidFill>
              <a:latin typeface="Lexend Deca"/>
              <a:ea typeface="Lexend Deca"/>
              <a:cs typeface="Lexend Deca"/>
              <a:sym typeface="Lexend Deca"/>
            </a:endParaRPr>
          </a:p>
        </p:txBody>
      </p:sp>
      <p:sp>
        <p:nvSpPr>
          <p:cNvPr id="62" name="Google Shape;62;p13"/>
          <p:cNvSpPr/>
          <p:nvPr/>
        </p:nvSpPr>
        <p:spPr>
          <a:xfrm>
            <a:off x="6282800" y="84625"/>
            <a:ext cx="2789700" cy="1669200"/>
          </a:xfrm>
          <a:prstGeom prst="rect">
            <a:avLst/>
          </a:prstGeom>
          <a:solidFill>
            <a:srgbClr val="F4CCCC"/>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SCIENCE </a:t>
            </a:r>
            <a:endParaRPr sz="1300" u="sng">
              <a:solidFill>
                <a:schemeClr val="dk1"/>
              </a:solidFill>
              <a:latin typeface="Lexend Deca"/>
              <a:ea typeface="Lexend Deca"/>
              <a:cs typeface="Lexend Deca"/>
              <a:sym typeface="Lexend Deca"/>
            </a:endParaRPr>
          </a:p>
          <a:p>
            <a:pPr indent="0" lvl="0" marL="0" marR="0" rtl="0" algn="l">
              <a:spcBef>
                <a:spcPts val="0"/>
              </a:spcBef>
              <a:spcAft>
                <a:spcPts val="0"/>
              </a:spcAft>
              <a:buNone/>
            </a:pPr>
            <a:r>
              <a:rPr lang="en-GB" sz="1100">
                <a:solidFill>
                  <a:schemeClr val="dk1"/>
                </a:solidFill>
                <a:latin typeface="Lexend Deca"/>
                <a:ea typeface="Lexend Deca"/>
                <a:cs typeface="Lexend Deca"/>
                <a:sym typeface="Lexend Deca"/>
              </a:rPr>
              <a:t>In Science we will be investigating seasons, focusing on Autumn and Winter as we approach the new season. Within the term we will be exploring how animals hibernate as well as go on an autumn walk around our school environment. </a:t>
            </a:r>
            <a:endParaRPr sz="1100">
              <a:solidFill>
                <a:schemeClr val="dk1"/>
              </a:solidFill>
              <a:latin typeface="Lexend Deca"/>
              <a:ea typeface="Lexend Deca"/>
              <a:cs typeface="Lexend Deca"/>
              <a:sym typeface="Lexend Deca"/>
            </a:endParaRPr>
          </a:p>
        </p:txBody>
      </p:sp>
      <p:sp>
        <p:nvSpPr>
          <p:cNvPr id="63" name="Google Shape;63;p13"/>
          <p:cNvSpPr/>
          <p:nvPr/>
        </p:nvSpPr>
        <p:spPr>
          <a:xfrm>
            <a:off x="2845150" y="3777625"/>
            <a:ext cx="3443100" cy="1277100"/>
          </a:xfrm>
          <a:prstGeom prst="rect">
            <a:avLst/>
          </a:prstGeom>
          <a:solidFill>
            <a:srgbClr val="FCE5CD"/>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RE </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SzPts val="1100"/>
              <a:buNone/>
            </a:pPr>
            <a:r>
              <a:rPr lang="en-GB" sz="1100">
                <a:solidFill>
                  <a:schemeClr val="dk1"/>
                </a:solidFill>
                <a:latin typeface="Lexend Deca"/>
                <a:ea typeface="Lexend Deca"/>
                <a:cs typeface="Lexend Deca"/>
                <a:sym typeface="Lexend Deca"/>
              </a:rPr>
              <a:t>We are learning about what Christians believe. We will be listening to different stories from the Bible and thinking about what they mean to Christians, We will use art, drama and poetry to help our understanding.</a:t>
            </a:r>
            <a:endParaRPr sz="1800">
              <a:solidFill>
                <a:schemeClr val="dk1"/>
              </a:solidFill>
              <a:latin typeface="Comic Sans MS"/>
              <a:ea typeface="Comic Sans MS"/>
              <a:cs typeface="Comic Sans MS"/>
              <a:sym typeface="Comic Sans MS"/>
            </a:endParaRPr>
          </a:p>
          <a:p>
            <a:pPr indent="0" lvl="0" marL="0" marR="156363" rtl="0" algn="l">
              <a:lnSpc>
                <a:spcPct val="101866"/>
              </a:lnSpc>
              <a:spcBef>
                <a:spcPts val="101"/>
              </a:spcBef>
              <a:spcAft>
                <a:spcPts val="0"/>
              </a:spcAft>
              <a:buSzPts val="1100"/>
              <a:buNone/>
            </a:pPr>
            <a:r>
              <a:t/>
            </a:r>
            <a:endParaRPr>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64" name="Google Shape;64;p13"/>
          <p:cNvSpPr/>
          <p:nvPr/>
        </p:nvSpPr>
        <p:spPr>
          <a:xfrm>
            <a:off x="2845150" y="2691625"/>
            <a:ext cx="3443100" cy="1086000"/>
          </a:xfrm>
          <a:prstGeom prst="rect">
            <a:avLst/>
          </a:prstGeom>
          <a:solidFill>
            <a:srgbClr val="D5A6BD"/>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MUSIC</a:t>
            </a:r>
            <a:endParaRPr sz="1300">
              <a:solidFill>
                <a:schemeClr val="dk1"/>
              </a:solidFill>
              <a:latin typeface="Lexend Deca"/>
              <a:ea typeface="Lexend Deca"/>
              <a:cs typeface="Lexend Deca"/>
              <a:sym typeface="Lexend Deca"/>
            </a:endParaRPr>
          </a:p>
          <a:p>
            <a:pPr indent="0" lvl="0" marL="0" marR="0" rtl="0" algn="l">
              <a:spcBef>
                <a:spcPts val="0"/>
              </a:spcBef>
              <a:spcAft>
                <a:spcPts val="0"/>
              </a:spcAft>
              <a:buClr>
                <a:schemeClr val="dk1"/>
              </a:buClr>
              <a:buSzPts val="1100"/>
              <a:buFont typeface="Arial"/>
              <a:buNone/>
            </a:pPr>
            <a:r>
              <a:rPr lang="en-GB" sz="1100">
                <a:solidFill>
                  <a:schemeClr val="dk1"/>
                </a:solidFill>
                <a:latin typeface="Lexend Deca"/>
                <a:ea typeface="Lexend Deca"/>
                <a:cs typeface="Lexend Deca"/>
                <a:sym typeface="Lexend Deca"/>
              </a:rPr>
              <a:t>In term one we will be exploring ways of using our voices expressively and their understanding of pitch. In term two we will learn to develop a steady beat and explore sounds in our environment.</a:t>
            </a:r>
            <a:endParaRPr sz="11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sz="1100">
              <a:solidFill>
                <a:schemeClr val="dk1"/>
              </a:solidFill>
              <a:latin typeface="Lexend Deca"/>
              <a:ea typeface="Lexend Deca"/>
              <a:cs typeface="Lexend Deca"/>
              <a:sym typeface="Lexend Deca"/>
            </a:endParaRPr>
          </a:p>
        </p:txBody>
      </p:sp>
      <p:sp>
        <p:nvSpPr>
          <p:cNvPr id="65" name="Google Shape;65;p13"/>
          <p:cNvSpPr/>
          <p:nvPr/>
        </p:nvSpPr>
        <p:spPr>
          <a:xfrm>
            <a:off x="71100" y="2195550"/>
            <a:ext cx="2779200" cy="1772700"/>
          </a:xfrm>
          <a:prstGeom prst="rect">
            <a:avLst/>
          </a:prstGeom>
          <a:solidFill>
            <a:srgbClr val="E6B8AF"/>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lang="en-GB" sz="1300" u="sng">
                <a:solidFill>
                  <a:schemeClr val="dk1"/>
                </a:solidFill>
                <a:latin typeface="Lexend Deca"/>
                <a:ea typeface="Lexend Deca"/>
                <a:cs typeface="Lexend Deca"/>
                <a:sym typeface="Lexend Deca"/>
              </a:rPr>
              <a:t>ENGLISH</a:t>
            </a:r>
            <a:r>
              <a:rPr lang="en-GB" sz="1300" u="sng">
                <a:solidFill>
                  <a:schemeClr val="dk1"/>
                </a:solidFill>
                <a:latin typeface="Lexend Deca"/>
                <a:ea typeface="Lexend Deca"/>
                <a:cs typeface="Lexend Deca"/>
                <a:sym typeface="Lexend Deca"/>
              </a:rPr>
              <a:t> </a:t>
            </a:r>
            <a:endParaRPr sz="1300" u="sng">
              <a:solidFill>
                <a:schemeClr val="dk1"/>
              </a:solidFill>
              <a:latin typeface="Lexend Deca"/>
              <a:ea typeface="Lexend Deca"/>
              <a:cs typeface="Lexend Deca"/>
              <a:sym typeface="Lexend Deca"/>
            </a:endParaRPr>
          </a:p>
          <a:p>
            <a:pPr indent="0" lvl="0" marL="0" rtl="0" algn="l">
              <a:spcBef>
                <a:spcPts val="0"/>
              </a:spcBef>
              <a:spcAft>
                <a:spcPts val="0"/>
              </a:spcAft>
              <a:buClr>
                <a:schemeClr val="dk1"/>
              </a:buClr>
              <a:buFont typeface="Arial"/>
              <a:buNone/>
            </a:pPr>
            <a:r>
              <a:rPr lang="en-GB" sz="1100">
                <a:solidFill>
                  <a:schemeClr val="dk1"/>
                </a:solidFill>
                <a:latin typeface="Lexend Deca"/>
                <a:ea typeface="Lexend Deca"/>
                <a:cs typeface="Lexend Deca"/>
                <a:sym typeface="Lexend Deca"/>
              </a:rPr>
              <a:t>Using Talk for Writing to explore and re-create simple stories with familiar settings, poetry, recount writing. Relevant grammar and spelling work and consolidation of skills. We are focusing on the fairy tale The three little pigs and then ‘How to trap a wolf’ and Acrostics poems. </a:t>
            </a:r>
            <a:endParaRPr sz="1300">
              <a:solidFill>
                <a:schemeClr val="dk1"/>
              </a:solidFill>
              <a:latin typeface="Lexend Deca"/>
              <a:ea typeface="Lexend Deca"/>
              <a:cs typeface="Lexend Deca"/>
              <a:sym typeface="Lexend Deca"/>
            </a:endParaRPr>
          </a:p>
          <a:p>
            <a:pPr indent="0" lvl="0" marL="0" marR="0" rtl="0" algn="l">
              <a:spcBef>
                <a:spcPts val="0"/>
              </a:spcBef>
              <a:spcAft>
                <a:spcPts val="0"/>
              </a:spcAft>
              <a:buNone/>
            </a:pPr>
            <a:r>
              <a:t/>
            </a:r>
            <a:endParaRPr b="0" sz="1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500">
              <a:solidFill>
                <a:schemeClr val="dk1"/>
              </a:solidFill>
              <a:latin typeface="Calibri"/>
              <a:ea typeface="Calibri"/>
              <a:cs typeface="Calibri"/>
              <a:sym typeface="Calibri"/>
            </a:endParaRPr>
          </a:p>
        </p:txBody>
      </p:sp>
      <p:sp>
        <p:nvSpPr>
          <p:cNvPr id="66" name="Google Shape;66;p13"/>
          <p:cNvSpPr/>
          <p:nvPr/>
        </p:nvSpPr>
        <p:spPr>
          <a:xfrm>
            <a:off x="6293700" y="1671350"/>
            <a:ext cx="2779200" cy="670800"/>
          </a:xfrm>
          <a:prstGeom prst="rect">
            <a:avLst/>
          </a:prstGeom>
          <a:solidFill>
            <a:srgbClr val="A2C4C9"/>
          </a:solidFill>
          <a:ln cap="flat" cmpd="sng" w="38100">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rtl="0" algn="ctr">
              <a:spcBef>
                <a:spcPts val="0"/>
              </a:spcBef>
              <a:spcAft>
                <a:spcPts val="0"/>
              </a:spcAft>
              <a:buClr>
                <a:schemeClr val="dk1"/>
              </a:buClr>
              <a:buFont typeface="Arial"/>
              <a:buNone/>
            </a:pPr>
            <a:r>
              <a:rPr lang="en-GB" sz="1300" u="sng">
                <a:solidFill>
                  <a:schemeClr val="dk1"/>
                </a:solidFill>
                <a:latin typeface="Lexend Deca"/>
                <a:ea typeface="Lexend Deca"/>
                <a:cs typeface="Lexend Deca"/>
                <a:sym typeface="Lexend Deca"/>
              </a:rPr>
              <a:t>Art &amp; DT</a:t>
            </a:r>
            <a:endParaRPr sz="1300" u="sng">
              <a:solidFill>
                <a:schemeClr val="dk1"/>
              </a:solidFill>
              <a:latin typeface="Lexend Deca"/>
              <a:ea typeface="Lexend Deca"/>
              <a:cs typeface="Lexend Deca"/>
              <a:sym typeface="Lexend Deca"/>
            </a:endParaRPr>
          </a:p>
          <a:p>
            <a:pPr indent="0" lvl="0" marL="0" rtl="0" algn="l">
              <a:spcBef>
                <a:spcPts val="0"/>
              </a:spcBef>
              <a:spcAft>
                <a:spcPts val="0"/>
              </a:spcAft>
              <a:buClr>
                <a:schemeClr val="dk1"/>
              </a:buClr>
              <a:buFont typeface="Arial"/>
              <a:buNone/>
            </a:pPr>
            <a:r>
              <a:rPr lang="en-GB" sz="1100">
                <a:solidFill>
                  <a:schemeClr val="dk1"/>
                </a:solidFill>
                <a:latin typeface="Lexend Deca"/>
                <a:ea typeface="Lexend Deca"/>
                <a:cs typeface="Lexend Deca"/>
                <a:sym typeface="Lexend Deca"/>
              </a:rPr>
              <a:t>We will be creating self portraits and </a:t>
            </a:r>
            <a:r>
              <a:rPr lang="en-GB" sz="1100">
                <a:solidFill>
                  <a:schemeClr val="dk1"/>
                </a:solidFill>
                <a:latin typeface="Lexend Deca"/>
                <a:ea typeface="Lexend Deca"/>
                <a:cs typeface="Lexend Deca"/>
                <a:sym typeface="Lexend Deca"/>
              </a:rPr>
              <a:t>creating</a:t>
            </a:r>
            <a:r>
              <a:rPr lang="en-GB" sz="1100">
                <a:solidFill>
                  <a:schemeClr val="dk1"/>
                </a:solidFill>
                <a:latin typeface="Lexend Deca"/>
                <a:ea typeface="Lexend Deca"/>
                <a:cs typeface="Lexend Deca"/>
                <a:sym typeface="Lexend Deca"/>
              </a:rPr>
              <a:t> felt puppets in Art and DT. </a:t>
            </a:r>
            <a:r>
              <a:rPr lang="en-GB" sz="1100">
                <a:solidFill>
                  <a:schemeClr val="dk1"/>
                </a:solidFill>
                <a:latin typeface="Lexend Deca"/>
                <a:ea typeface="Lexend Deca"/>
                <a:cs typeface="Lexend Deca"/>
                <a:sym typeface="Lexend Deca"/>
              </a:rPr>
              <a:t> </a:t>
            </a:r>
            <a:endParaRPr sz="1100">
              <a:solidFill>
                <a:schemeClr val="dk1"/>
              </a:solidFill>
              <a:latin typeface="Lexend Deca"/>
              <a:ea typeface="Lexend Deca"/>
              <a:cs typeface="Lexend Deca"/>
              <a:sym typeface="Lexend De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